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397" r:id="rId5"/>
    <p:sldId id="398" r:id="rId6"/>
    <p:sldId id="395" r:id="rId7"/>
    <p:sldId id="396" r:id="rId8"/>
    <p:sldId id="393" r:id="rId9"/>
    <p:sldId id="281" r:id="rId10"/>
    <p:sldId id="392" r:id="rId11"/>
    <p:sldId id="3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3725" autoAdjust="0"/>
  </p:normalViewPr>
  <p:slideViewPr>
    <p:cSldViewPr snapToGrid="0">
      <p:cViewPr varScale="1">
        <p:scale>
          <a:sx n="104" d="100"/>
          <a:sy n="104" d="100"/>
        </p:scale>
        <p:origin x="832" y="20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6/13/24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12765-9A8A-A2EF-7C05-FC054C6B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2895660"/>
            <a:ext cx="11091600" cy="1332000"/>
          </a:xfrm>
        </p:spPr>
        <p:txBody>
          <a:bodyPr/>
          <a:lstStyle/>
          <a:p>
            <a:pPr algn="ctr"/>
            <a:r>
              <a:rPr lang="en-US" dirty="0"/>
              <a:t>YWCA Youth Services</a:t>
            </a:r>
            <a:br>
              <a:rPr lang="en-US" dirty="0"/>
            </a:br>
            <a:r>
              <a:rPr lang="en-US" dirty="0"/>
              <a:t>Stats and Overview</a:t>
            </a:r>
            <a:br>
              <a:rPr lang="en-US" dirty="0"/>
            </a:br>
            <a:r>
              <a:rPr lang="en-US" sz="3200" dirty="0"/>
              <a:t>Gage Weston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9AFD5-68B9-A507-9B30-8112ACFF3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10,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094C4-EC90-C5A0-CD33-69E40C39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7" descr="A black background with orange text&#10;&#10;Description automatically generated">
            <a:extLst>
              <a:ext uri="{FF2B5EF4-FFF2-40B4-BE49-F238E27FC236}">
                <a16:creationId xmlns:a16="http://schemas.microsoft.com/office/drawing/2014/main" id="{47876DFC-A34D-C977-A7F6-50E9E9460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85" y="184935"/>
            <a:ext cx="3474983" cy="225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32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0018-A6A8-2348-7966-CFFCCED25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A1549-418D-0D6A-9D5B-06FC864BA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587" y="1319496"/>
            <a:ext cx="11104826" cy="498922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Staffing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Patty Murphy – Director of Programs – 25 years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Gage Weston – Youth Services Program Manager – 2 years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Mia McKinney – GUTS! Coordinator – 2 years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Chuck Moua – Lead Youth Advocate – 18 months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Brooke Nicklay – GUTS! Advocate/Youth Services Advocate – 15 months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Chris Emerson – Youth Advocate – 15 months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Quina Goldsby – Youth Advocate – 15 months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Emily Wahl – Youth Advocate – 5 months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Lamb Bruce – Youth Advocate – 1 month (but has worked with the team for last 5 months!)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11719F0-D5E4-4F90-4E98-A9BDF898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7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0018-A6A8-2348-7966-CFFCCED25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A1549-418D-0D6A-9D5B-06FC864BA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587" y="1319496"/>
            <a:ext cx="11104826" cy="4989229"/>
          </a:xfrm>
        </p:spPr>
        <p:txBody>
          <a:bodyPr/>
          <a:lstStyle/>
          <a:p>
            <a:r>
              <a:rPr lang="en-US" sz="1800" b="0" i="0" dirty="0">
                <a:solidFill>
                  <a:schemeClr val="tx1"/>
                </a:solidFill>
                <a:effectLst/>
              </a:rPr>
              <a:t>General Stats</a:t>
            </a:r>
          </a:p>
          <a:p>
            <a:pPr lvl="1"/>
            <a:r>
              <a:rPr lang="en-US" b="0" i="0" dirty="0">
                <a:solidFill>
                  <a:schemeClr val="tx1"/>
                </a:solidFill>
                <a:effectLst/>
              </a:rPr>
              <a:t>1 in 15 children are exposed to intimate partner violence each year, and 90% of these children are eyewitnesses to this violence.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Child abuse or neglect and domestic violence have a co-occurrence rate from 30-60%. </a:t>
            </a:r>
          </a:p>
          <a:p>
            <a:pPr lvl="1"/>
            <a:r>
              <a:rPr lang="en-US" b="0" i="0" dirty="0">
                <a:solidFill>
                  <a:schemeClr val="tx1"/>
                </a:solidFill>
                <a:effectLst/>
              </a:rPr>
              <a:t>1 in 19 children experience </a:t>
            </a:r>
            <a:r>
              <a:rPr lang="en-US" b="0" i="0" dirty="0" err="1">
                <a:solidFill>
                  <a:schemeClr val="tx1"/>
                </a:solidFill>
                <a:effectLst/>
              </a:rPr>
              <a:t>houslessness</a:t>
            </a:r>
            <a:r>
              <a:rPr lang="en-US" b="0" i="0" dirty="0">
                <a:solidFill>
                  <a:schemeClr val="tx1"/>
                </a:solidFill>
                <a:effectLst/>
              </a:rPr>
              <a:t> before first grade.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At any one time, 1 in 50 children enrolled in public schools will be experiencing houselessness.</a:t>
            </a:r>
          </a:p>
          <a:p>
            <a:pPr lvl="8"/>
            <a:r>
              <a:rPr lang="en-US" sz="3200" dirty="0"/>
              <a:t>-</a:t>
            </a:r>
            <a:r>
              <a:rPr lang="en-US" sz="1800" i="1" dirty="0"/>
              <a:t>US Dept of Education 2018/19 Report</a:t>
            </a:r>
            <a:endParaRPr lang="en-US" b="0" i="1" dirty="0">
              <a:solidFill>
                <a:schemeClr val="tx1"/>
              </a:solidFill>
              <a:effectLst/>
            </a:endParaRPr>
          </a:p>
          <a:p>
            <a:r>
              <a:rPr lang="en-US" b="0" dirty="0">
                <a:solidFill>
                  <a:schemeClr val="tx1"/>
                </a:solidFill>
                <a:effectLst/>
              </a:rPr>
              <a:t>Missoula Stats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the ’22/’23 school year, Missoula Elementary School District had 313 houseless youths in grades K-8, and Missoula had 169 houseless high school youth, making us the second highest number of houseless youth in the state.</a:t>
            </a:r>
          </a:p>
          <a:p>
            <a:pPr lvl="7"/>
            <a:r>
              <a:rPr lang="en-US" i="1" dirty="0">
                <a:effectLst/>
              </a:rPr>
              <a:t>-</a:t>
            </a:r>
            <a:r>
              <a:rPr lang="en-US" i="1" dirty="0"/>
              <a:t> OPI GEMS Report ‘23</a:t>
            </a:r>
            <a:endParaRPr lang="en-US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11719F0-D5E4-4F90-4E98-A9BDF898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1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0018-A6A8-2348-7966-CFFCCED25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36" y="385374"/>
            <a:ext cx="11097551" cy="1332000"/>
          </a:xfrm>
        </p:spPr>
        <p:txBody>
          <a:bodyPr/>
          <a:lstStyle/>
          <a:p>
            <a:r>
              <a:rPr lang="en-US" dirty="0"/>
              <a:t>Here at the Meadowlark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A1549-418D-0D6A-9D5B-06FC864BA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036" y="1129012"/>
            <a:ext cx="11104826" cy="498922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Numbers!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173 youth have participated in at least one Youth Services activity in the last 12 months, from newborn to 18 years of age.</a:t>
            </a:r>
          </a:p>
          <a:p>
            <a:pPr lvl="2"/>
            <a:r>
              <a:rPr lang="en-US" dirty="0">
                <a:solidFill>
                  <a:schemeClr val="tx1"/>
                </a:solidFill>
                <a:effectLst/>
              </a:rPr>
              <a:t>Wednesd</a:t>
            </a:r>
            <a:r>
              <a:rPr lang="en-US" dirty="0">
                <a:solidFill>
                  <a:schemeClr val="tx1"/>
                </a:solidFill>
              </a:rPr>
              <a:t>ay Night Group is by far the most attended activity, with arts and crafts activities being second.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At our highest, we had 83 youth staying at the Meadowlark at one time (April 2024).</a:t>
            </a:r>
          </a:p>
          <a:p>
            <a:r>
              <a:rPr lang="en-US" dirty="0">
                <a:solidFill>
                  <a:schemeClr val="tx1"/>
                </a:solidFill>
              </a:rPr>
              <a:t>Holidays!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Thanks to our amazing volunteers, partners, and collaborators, the YWCA helps provide families with activities and gifts for Halloween, Christmas, and Easter, with more to come!</a:t>
            </a:r>
          </a:p>
          <a:p>
            <a:r>
              <a:rPr lang="en-US" dirty="0">
                <a:solidFill>
                  <a:schemeClr val="tx1"/>
                </a:solidFill>
              </a:rPr>
              <a:t>Spaces!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Each shelter has a full outdoor playground, an indoor </a:t>
            </a:r>
            <a:r>
              <a:rPr lang="en-US" dirty="0" err="1">
                <a:solidFill>
                  <a:schemeClr val="tx1"/>
                </a:solidFill>
              </a:rPr>
              <a:t>playspace</a:t>
            </a:r>
            <a:r>
              <a:rPr lang="en-US" dirty="0">
                <a:solidFill>
                  <a:schemeClr val="tx1"/>
                </a:solidFill>
              </a:rPr>
              <a:t>, and a Teen room. Youth Services also has our Children’s Activity Room where many activities happen!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11719F0-D5E4-4F90-4E98-A9BDF898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5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839A28B7-B876-D664-77B5-53FC1DEE7F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7366" y="288343"/>
            <a:ext cx="5618634" cy="6281314"/>
          </a:xfr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EC33204-EDFE-56C1-3FE4-7310C36D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5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CB248C-85C2-30A6-C619-1991BD991794}"/>
              </a:ext>
            </a:extLst>
          </p:cNvPr>
          <p:cNvSpPr txBox="1"/>
          <p:nvPr/>
        </p:nvSpPr>
        <p:spPr>
          <a:xfrm>
            <a:off x="6375823" y="98440"/>
            <a:ext cx="5338811" cy="641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Short-term (30-45 minute) Child/Adolescent Supervision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Gives you time to complete chores, meet with your support specialist, etc. This is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daycare/babysitting - you still need to be in the building and available if needed.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 Management Support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help with bedtimes? Dinner behavior? Getting homework done? Youth Services and the Counseling team can develop and implement a behavior plan with you!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Enrollment and Support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 with getting kids enrolled in school, set up with bussing, connected to tutors or other supports, etc.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Needs (Clothing, supplies, food, etc.)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Programming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you and your children with clubs, activities, and other external organizations.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Advocacy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 Services can help connect families to primary care providers as well as offer a 24-hour telehealth option for 0–21 year olds while they stay at the Meadowlark.</a:t>
            </a:r>
          </a:p>
        </p:txBody>
      </p:sp>
    </p:spTree>
    <p:extLst>
      <p:ext uri="{BB962C8B-B14F-4D97-AF65-F5344CB8AC3E}">
        <p14:creationId xmlns:p14="http://schemas.microsoft.com/office/powerpoint/2010/main" val="394116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88B34-4190-4916-9048-47720EA5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/>
          <a:lstStyle/>
          <a:p>
            <a:r>
              <a:rPr lang="en-US" dirty="0"/>
              <a:t>What do we do? </a:t>
            </a:r>
            <a:br>
              <a:rPr lang="en-US" sz="3600" dirty="0"/>
            </a:br>
            <a:r>
              <a:rPr lang="en-US" sz="3600" dirty="0"/>
              <a:t>The Nitty Gritty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98ECEC-4413-4244-8F21-0076EC511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2" y="2444022"/>
            <a:ext cx="3563936" cy="3860907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Posted times within Pathways and FHC when Youth Advocates are available for ad hoc family support.</a:t>
            </a:r>
          </a:p>
          <a:p>
            <a:pPr lvl="0"/>
            <a:r>
              <a:rPr lang="en-US" dirty="0"/>
              <a:t>This typically takes the form of short-term child supervision</a:t>
            </a:r>
          </a:p>
          <a:p>
            <a:pPr lvl="1"/>
            <a:r>
              <a:rPr lang="en-US" dirty="0"/>
              <a:t>Parents are expected to communicate with the Youth Advocate and remain on-site and able to be contacted. It can give them space to complete chores, meet with advocates/case managers, etc.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A63626D-0E6E-4023-ABFC-A744C98621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1" y="1714990"/>
            <a:ext cx="3566160" cy="535354"/>
          </a:xfrm>
        </p:spPr>
        <p:txBody>
          <a:bodyPr/>
          <a:lstStyle/>
          <a:p>
            <a:r>
              <a:rPr lang="en-US" dirty="0"/>
              <a:t>Group Programming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8E9390-685C-4BAD-BFAD-EC56E81C47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32959" y="2439088"/>
            <a:ext cx="3508755" cy="410836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We currently offer structured programming 5 days a week during the school year.</a:t>
            </a:r>
          </a:p>
          <a:p>
            <a:pPr lvl="1"/>
            <a:r>
              <a:rPr lang="en-US" dirty="0"/>
              <a:t>Many of our structured activities would not be possible without the help of program partners, such as Family Promise, MIC, </a:t>
            </a:r>
            <a:r>
              <a:rPr lang="en-US" dirty="0" err="1"/>
              <a:t>OpenAIR</a:t>
            </a:r>
            <a:r>
              <a:rPr lang="en-US" dirty="0"/>
              <a:t>, Missoula Food Bank, and more!</a:t>
            </a:r>
          </a:p>
          <a:p>
            <a:pPr lvl="0"/>
            <a:r>
              <a:rPr lang="en-US" dirty="0"/>
              <a:t>We support Tuesday Night Group by hosting a simultaneous children’s group that encourages emotional and safety-focused educational programming, presented in a fun and engaging way.</a:t>
            </a:r>
          </a:p>
          <a:p>
            <a:pPr lvl="0"/>
            <a:r>
              <a:rPr lang="en-US" dirty="0"/>
              <a:t>Movie Night is on Wednesday evenings to coincide with both house meetings and allow parents to attend with fewer worries.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4A9BC34-CFDB-4D7A-8D6C-1CE608D09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39657" y="1714990"/>
            <a:ext cx="3566160" cy="535354"/>
          </a:xfrm>
        </p:spPr>
        <p:txBody>
          <a:bodyPr/>
          <a:lstStyle/>
          <a:p>
            <a:r>
              <a:rPr lang="en-US" dirty="0"/>
              <a:t>Direct Family Support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D014E48-5DD9-49CE-AD5B-0FEF69204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1045" y="2439088"/>
            <a:ext cx="3508755" cy="386090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Youth/family-oriented case management for families in both shelters.</a:t>
            </a:r>
          </a:p>
          <a:p>
            <a:pPr lvl="0"/>
            <a:r>
              <a:rPr lang="en-US" dirty="0"/>
              <a:t>Collaborate with Clinical to provide child supervision during caregiver counseling sessions. </a:t>
            </a:r>
          </a:p>
          <a:p>
            <a:pPr lvl="0"/>
            <a:r>
              <a:rPr lang="en-US" dirty="0"/>
              <a:t>A wide variety of additional services as needed, including assistance with school enrollment, health care, physical needs, extracurriculars, and more!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BA415A0-3B77-43FB-A408-5F1DA4B0A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1714990"/>
            <a:ext cx="3563936" cy="535354"/>
          </a:xfrm>
        </p:spPr>
        <p:txBody>
          <a:bodyPr/>
          <a:lstStyle/>
          <a:p>
            <a:r>
              <a:rPr lang="en-US" dirty="0"/>
              <a:t>Open Hours</a:t>
            </a:r>
          </a:p>
        </p:txBody>
      </p:sp>
    </p:spTree>
    <p:extLst>
      <p:ext uri="{BB962C8B-B14F-4D97-AF65-F5344CB8AC3E}">
        <p14:creationId xmlns:p14="http://schemas.microsoft.com/office/powerpoint/2010/main" val="142054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88B34-4190-4916-9048-47720EA5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/>
          <a:lstStyle/>
          <a:p>
            <a:r>
              <a:rPr lang="en-US" dirty="0"/>
              <a:t>GUTS!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BA415A0-3B77-43FB-A408-5F1DA4B0A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476" y="1357920"/>
            <a:ext cx="3563936" cy="535354"/>
          </a:xfrm>
        </p:spPr>
        <p:txBody>
          <a:bodyPr/>
          <a:lstStyle/>
          <a:p>
            <a:r>
              <a:rPr lang="en-US" dirty="0"/>
              <a:t>Action Groups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98ECEC-4413-4244-8F21-0076EC511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086952"/>
            <a:ext cx="3563936" cy="3860907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Elementary and Middle School groups in Missoula</a:t>
            </a:r>
          </a:p>
          <a:p>
            <a:pPr lvl="1"/>
            <a:r>
              <a:rPr lang="en-US" dirty="0"/>
              <a:t>Lunch and afterschool, depending on the program</a:t>
            </a:r>
          </a:p>
          <a:p>
            <a:pPr lvl="1"/>
            <a:r>
              <a:rPr lang="en-US" dirty="0"/>
              <a:t>Strengths-based leadership and empowerment program</a:t>
            </a:r>
          </a:p>
          <a:p>
            <a:pPr lvl="1"/>
            <a:r>
              <a:rPr lang="en-US" dirty="0"/>
              <a:t>SA &amp; DV Protective Factor </a:t>
            </a:r>
          </a:p>
          <a:p>
            <a:pPr lvl="0"/>
            <a:r>
              <a:rPr lang="en-US" dirty="0"/>
              <a:t>We hold one action group here at the Meadowlark during the schoolyear, which is flexible in terms of age ranges.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A63626D-0E6E-4023-ABFC-A744C98621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0184" y="1357920"/>
            <a:ext cx="3718405" cy="535354"/>
          </a:xfrm>
        </p:spPr>
        <p:txBody>
          <a:bodyPr/>
          <a:lstStyle/>
          <a:p>
            <a:r>
              <a:rPr lang="en-US" dirty="0"/>
              <a:t>Newer Projects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8E9390-685C-4BAD-BFAD-EC56E81C47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082018"/>
            <a:ext cx="3508755" cy="412037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We are continuing to look at High School groups for our youth, as well as working with other local organizations and programs as we navigate recent legislative challenges.</a:t>
            </a:r>
          </a:p>
          <a:p>
            <a:pPr lvl="0"/>
            <a:r>
              <a:rPr lang="en-US" dirty="0"/>
              <a:t>Expansion groups</a:t>
            </a:r>
          </a:p>
          <a:p>
            <a:pPr lvl="1"/>
            <a:r>
              <a:rPr lang="en-US" dirty="0"/>
              <a:t>We were able to relaunch our group in Arlee Spring 22 and look forward to continuing it in the Fall.</a:t>
            </a:r>
          </a:p>
          <a:p>
            <a:pPr lvl="1"/>
            <a:r>
              <a:rPr lang="en-US" dirty="0"/>
              <a:t>We continue to look to expand to other areas &amp; ages as we identify those needs and as capacity allows.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4A9BC34-CFDB-4D7A-8D6C-1CE608D09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48271" y="1357920"/>
            <a:ext cx="3566160" cy="535354"/>
          </a:xfrm>
        </p:spPr>
        <p:txBody>
          <a:bodyPr/>
          <a:lstStyle/>
          <a:p>
            <a:r>
              <a:rPr lang="en-US" dirty="0"/>
              <a:t>Summer Camp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D014E48-5DD9-49CE-AD5B-0FEF69204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082018"/>
            <a:ext cx="3508755" cy="386090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We have FOUR Summer bike camps for the ’24 summer! We partner with local organizations and community members to have fun, educational, and empowering activities that take place over a full 5 days.</a:t>
            </a:r>
          </a:p>
          <a:p>
            <a:pPr lvl="0"/>
            <a:r>
              <a:rPr lang="en-US" dirty="0"/>
              <a:t>We hope to reintroduce backpacking in the near future for older youth!</a:t>
            </a:r>
          </a:p>
        </p:txBody>
      </p:sp>
    </p:spTree>
    <p:extLst>
      <p:ext uri="{BB962C8B-B14F-4D97-AF65-F5344CB8AC3E}">
        <p14:creationId xmlns:p14="http://schemas.microsoft.com/office/powerpoint/2010/main" val="1544385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3A7E7-DFC9-7ACE-E4A1-7CF568F2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Youth Services Updates (June 2024)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7CA88-BACB-61BB-82F0-9329E8C32D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Meadowlark Youth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B9F33-0A6B-9751-5200-885901DD01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400" dirty="0"/>
              <a:t>This past Spring, we have broken all records for most youth we have served at one time at the Meadowlark</a:t>
            </a:r>
          </a:p>
          <a:p>
            <a:pPr lvl="1"/>
            <a:r>
              <a:rPr lang="en-US" sz="1400" dirty="0"/>
              <a:t>33 in Pathways, 63 in FHC</a:t>
            </a:r>
          </a:p>
          <a:p>
            <a:pPr lvl="1"/>
            <a:r>
              <a:rPr lang="en-US" sz="1400" dirty="0"/>
              <a:t>83 in Total</a:t>
            </a:r>
          </a:p>
          <a:p>
            <a:r>
              <a:rPr lang="en-US" sz="1400" dirty="0"/>
              <a:t>The demographics of youth and families has changed constantly.</a:t>
            </a:r>
          </a:p>
          <a:p>
            <a:pPr lvl="1"/>
            <a:r>
              <a:rPr lang="en-US" sz="1400" dirty="0"/>
              <a:t>We at one point had mostly newborns and toddlers in the Spring, but also had more Teens than not at other times</a:t>
            </a:r>
          </a:p>
          <a:p>
            <a:r>
              <a:rPr lang="en-US" sz="1400" dirty="0"/>
              <a:t>Neurodiverse youth have become a much larger population in our shelters as of late, and we continue to look at how best to support those families.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E6C520-BC05-DCB3-9A30-1FAF6CF59C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Youth Spaces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F068B0-8865-81F4-8886-AC18E3777A8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4016562"/>
          </a:xfrm>
        </p:spPr>
        <p:txBody>
          <a:bodyPr/>
          <a:lstStyle/>
          <a:p>
            <a:r>
              <a:rPr lang="en-US" sz="1600" dirty="0"/>
              <a:t>The Teen Spaces are up and available for usage in both shelters, which also allows us to create some Teen-focused programming.</a:t>
            </a:r>
          </a:p>
          <a:p>
            <a:r>
              <a:rPr lang="en-US" sz="1600" dirty="0"/>
              <a:t>We are looking into funding for spaces in both shelters to turn into Sensory Room areas for kids (and adults!) who may need a place to go decompress.</a:t>
            </a:r>
          </a:p>
          <a:p>
            <a:r>
              <a:rPr lang="en-US" sz="1600" dirty="0"/>
              <a:t>Our bigger, long-term project is to renovate our indoor kids’ play areas to become larger and more active! (Think Missoula Public Library play area!)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EAB259-915B-1F3B-3EA4-A49481E85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Summer Programming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F2E5E2-C78C-1628-FEC2-2A0F23707D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600" dirty="0"/>
              <a:t>We will be using the first couple of weeks to assess what days and times will be best to support families.</a:t>
            </a:r>
          </a:p>
          <a:p>
            <a:r>
              <a:rPr lang="en-US" sz="1600" dirty="0"/>
              <a:t>We are working with the Sussex school to utilize their large field and playground for Youth Service activities in the Summer.</a:t>
            </a:r>
          </a:p>
          <a:p>
            <a:r>
              <a:rPr lang="en-US" sz="1600" dirty="0"/>
              <a:t>We want to continue to have a “Back to School” BBQ the week before school again this year, but we are looking for ways to obtain backpacks and supplies to give to youth currently.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B87DFF8-F515-4222-7CD2-B208775E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32799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71af3243-3dd4-4a8d-8c0d-dd76da1f02a5"/>
    <ds:schemaRef ds:uri="http://schemas.microsoft.com/sharepoint/v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16c05727-aa75-4e4a-9b5f-8a80a116589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{4906DEBB-E825-47F5-BAC7-0F7EA137FA97}tf33713516_win32</Template>
  <TotalTime>4330</TotalTime>
  <Words>1215</Words>
  <Application>Microsoft Macintosh PowerPoint</Application>
  <PresentationFormat>Widescreen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Gill Sans MT</vt:lpstr>
      <vt:lpstr>Walbaum Display</vt:lpstr>
      <vt:lpstr>3DFloatVTI</vt:lpstr>
      <vt:lpstr>YWCA Youth Services Stats and Overview Gage Weston</vt:lpstr>
      <vt:lpstr>About Us</vt:lpstr>
      <vt:lpstr>Statistics</vt:lpstr>
      <vt:lpstr>Here at the Meadowlark</vt:lpstr>
      <vt:lpstr>PowerPoint Presentation</vt:lpstr>
      <vt:lpstr>What do we do?  The Nitty Gritty</vt:lpstr>
      <vt:lpstr>GUTS! </vt:lpstr>
      <vt:lpstr>Youth Services Updates (June 2024)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Meg Denny</dc:creator>
  <cp:lastModifiedBy>Nancy Marks</cp:lastModifiedBy>
  <cp:revision>5</cp:revision>
  <dcterms:created xsi:type="dcterms:W3CDTF">2022-07-27T18:41:33Z</dcterms:created>
  <dcterms:modified xsi:type="dcterms:W3CDTF">2024-06-14T01:05:45Z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